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6"/>
  </p:notesMasterIdLst>
  <p:handoutMasterIdLst>
    <p:handoutMasterId r:id="rId27"/>
  </p:handoutMasterIdLst>
  <p:sldIdLst>
    <p:sldId id="256" r:id="rId3"/>
    <p:sldId id="286" r:id="rId4"/>
    <p:sldId id="267" r:id="rId5"/>
    <p:sldId id="278" r:id="rId6"/>
    <p:sldId id="260" r:id="rId7"/>
    <p:sldId id="259" r:id="rId8"/>
    <p:sldId id="261" r:id="rId9"/>
    <p:sldId id="262" r:id="rId10"/>
    <p:sldId id="282" r:id="rId11"/>
    <p:sldId id="274" r:id="rId12"/>
    <p:sldId id="264" r:id="rId13"/>
    <p:sldId id="292" r:id="rId14"/>
    <p:sldId id="268" r:id="rId15"/>
    <p:sldId id="269" r:id="rId16"/>
    <p:sldId id="287" r:id="rId17"/>
    <p:sldId id="271" r:id="rId18"/>
    <p:sldId id="270" r:id="rId19"/>
    <p:sldId id="288" r:id="rId20"/>
    <p:sldId id="289" r:id="rId21"/>
    <p:sldId id="293" r:id="rId22"/>
    <p:sldId id="290" r:id="rId23"/>
    <p:sldId id="291" r:id="rId24"/>
    <p:sldId id="285" r:id="rId25"/>
  </p:sldIdLst>
  <p:sldSz cx="9144000" cy="6858000" type="screen4x3"/>
  <p:notesSz cx="6724650" cy="97742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79">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2541" autoAdjust="0"/>
  </p:normalViewPr>
  <p:slideViewPr>
    <p:cSldViewPr>
      <p:cViewPr varScale="1">
        <p:scale>
          <a:sx n="45" d="100"/>
          <a:sy n="45" d="100"/>
        </p:scale>
        <p:origin x="-168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3270" y="-90"/>
      </p:cViewPr>
      <p:guideLst>
        <p:guide orient="horz" pos="3079"/>
        <p:guide pos="211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4650" cy="488950"/>
          </a:xfrm>
          <a:prstGeom prst="rect">
            <a:avLst/>
          </a:prstGeom>
        </p:spPr>
        <p:txBody>
          <a:bodyPr vert="horz" lIns="91429" tIns="45714" rIns="91429" bIns="45714" rtlCol="0"/>
          <a:lstStyle>
            <a:lvl1pPr algn="l">
              <a:defRPr sz="1200"/>
            </a:lvl1pPr>
          </a:lstStyle>
          <a:p>
            <a:endParaRPr lang="en-GB" dirty="0"/>
          </a:p>
        </p:txBody>
      </p:sp>
      <p:sp>
        <p:nvSpPr>
          <p:cNvPr id="3" name="Date Placeholder 2"/>
          <p:cNvSpPr>
            <a:spLocks noGrp="1"/>
          </p:cNvSpPr>
          <p:nvPr>
            <p:ph type="dt" sz="quarter" idx="1"/>
          </p:nvPr>
        </p:nvSpPr>
        <p:spPr>
          <a:xfrm>
            <a:off x="3808413" y="0"/>
            <a:ext cx="2914650" cy="488950"/>
          </a:xfrm>
          <a:prstGeom prst="rect">
            <a:avLst/>
          </a:prstGeom>
        </p:spPr>
        <p:txBody>
          <a:bodyPr vert="horz" lIns="91429" tIns="45714" rIns="91429" bIns="45714" rtlCol="0"/>
          <a:lstStyle>
            <a:lvl1pPr algn="r">
              <a:defRPr sz="1200"/>
            </a:lvl1pPr>
          </a:lstStyle>
          <a:p>
            <a:fld id="{9D765937-6DDD-4C0B-82B7-44ECF40C18F7}" type="datetimeFigureOut">
              <a:rPr lang="en-GB" smtClean="0"/>
              <a:t>16/05/2018</a:t>
            </a:fld>
            <a:endParaRPr lang="en-GB" dirty="0"/>
          </a:p>
        </p:txBody>
      </p:sp>
      <p:sp>
        <p:nvSpPr>
          <p:cNvPr id="4" name="Footer Placeholder 3"/>
          <p:cNvSpPr>
            <a:spLocks noGrp="1"/>
          </p:cNvSpPr>
          <p:nvPr>
            <p:ph type="ftr" sz="quarter" idx="2"/>
          </p:nvPr>
        </p:nvSpPr>
        <p:spPr>
          <a:xfrm>
            <a:off x="0" y="9283700"/>
            <a:ext cx="2914650" cy="488950"/>
          </a:xfrm>
          <a:prstGeom prst="rect">
            <a:avLst/>
          </a:prstGeom>
        </p:spPr>
        <p:txBody>
          <a:bodyPr vert="horz" lIns="91429" tIns="45714" rIns="91429" bIns="45714"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08413" y="9283700"/>
            <a:ext cx="2914650" cy="488950"/>
          </a:xfrm>
          <a:prstGeom prst="rect">
            <a:avLst/>
          </a:prstGeom>
        </p:spPr>
        <p:txBody>
          <a:bodyPr vert="horz" lIns="91429" tIns="45714" rIns="91429" bIns="45714" rtlCol="0" anchor="b"/>
          <a:lstStyle>
            <a:lvl1pPr algn="r">
              <a:defRPr sz="1200"/>
            </a:lvl1pPr>
          </a:lstStyle>
          <a:p>
            <a:fld id="{D30917A1-5C42-4538-899C-3539B24552E1}" type="slidenum">
              <a:rPr lang="en-GB" smtClean="0"/>
              <a:t>‹#›</a:t>
            </a:fld>
            <a:endParaRPr lang="en-GB" dirty="0"/>
          </a:p>
        </p:txBody>
      </p:sp>
    </p:spTree>
    <p:extLst>
      <p:ext uri="{BB962C8B-B14F-4D97-AF65-F5344CB8AC3E}">
        <p14:creationId xmlns:p14="http://schemas.microsoft.com/office/powerpoint/2010/main" val="249149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4015" cy="488712"/>
          </a:xfrm>
          <a:prstGeom prst="rect">
            <a:avLst/>
          </a:prstGeom>
        </p:spPr>
        <p:txBody>
          <a:bodyPr vert="horz" lIns="91429" tIns="45714" rIns="91429" bIns="45714" rtlCol="0"/>
          <a:lstStyle>
            <a:lvl1pPr algn="l">
              <a:defRPr sz="1200"/>
            </a:lvl1pPr>
          </a:lstStyle>
          <a:p>
            <a:endParaRPr lang="en-GB" dirty="0"/>
          </a:p>
        </p:txBody>
      </p:sp>
      <p:sp>
        <p:nvSpPr>
          <p:cNvPr id="3" name="Date Placeholder 2"/>
          <p:cNvSpPr>
            <a:spLocks noGrp="1"/>
          </p:cNvSpPr>
          <p:nvPr>
            <p:ph type="dt" idx="1"/>
          </p:nvPr>
        </p:nvSpPr>
        <p:spPr>
          <a:xfrm>
            <a:off x="3809079" y="0"/>
            <a:ext cx="2914015" cy="488712"/>
          </a:xfrm>
          <a:prstGeom prst="rect">
            <a:avLst/>
          </a:prstGeom>
        </p:spPr>
        <p:txBody>
          <a:bodyPr vert="horz" lIns="91429" tIns="45714" rIns="91429" bIns="45714" rtlCol="0"/>
          <a:lstStyle>
            <a:lvl1pPr algn="r">
              <a:defRPr sz="1200"/>
            </a:lvl1pPr>
          </a:lstStyle>
          <a:p>
            <a:fld id="{B4779947-57C1-4370-A9A4-2E01D123B8E2}" type="datetimeFigureOut">
              <a:rPr lang="en-GB" smtClean="0"/>
              <a:t>16/05/2018</a:t>
            </a:fld>
            <a:endParaRPr lang="en-GB" dirty="0"/>
          </a:p>
        </p:txBody>
      </p:sp>
      <p:sp>
        <p:nvSpPr>
          <p:cNvPr id="4" name="Slide Image Placeholder 3"/>
          <p:cNvSpPr>
            <a:spLocks noGrp="1" noRot="1" noChangeAspect="1"/>
          </p:cNvSpPr>
          <p:nvPr>
            <p:ph type="sldImg" idx="2"/>
          </p:nvPr>
        </p:nvSpPr>
        <p:spPr>
          <a:xfrm>
            <a:off x="919163" y="733425"/>
            <a:ext cx="4886325" cy="3665538"/>
          </a:xfrm>
          <a:prstGeom prst="rect">
            <a:avLst/>
          </a:prstGeom>
          <a:noFill/>
          <a:ln w="12700">
            <a:solidFill>
              <a:prstClr val="black"/>
            </a:solidFill>
          </a:ln>
        </p:spPr>
        <p:txBody>
          <a:bodyPr vert="horz" lIns="91429" tIns="45714" rIns="91429" bIns="45714" rtlCol="0" anchor="ctr"/>
          <a:lstStyle/>
          <a:p>
            <a:endParaRPr lang="en-GB" dirty="0"/>
          </a:p>
        </p:txBody>
      </p:sp>
      <p:sp>
        <p:nvSpPr>
          <p:cNvPr id="5" name="Notes Placeholder 4"/>
          <p:cNvSpPr>
            <a:spLocks noGrp="1"/>
          </p:cNvSpPr>
          <p:nvPr>
            <p:ph type="body" sz="quarter" idx="3"/>
          </p:nvPr>
        </p:nvSpPr>
        <p:spPr>
          <a:xfrm>
            <a:off x="672465" y="4642763"/>
            <a:ext cx="5379720" cy="4398407"/>
          </a:xfrm>
          <a:prstGeom prst="rect">
            <a:avLst/>
          </a:prstGeom>
        </p:spPr>
        <p:txBody>
          <a:bodyPr vert="horz" lIns="91429" tIns="45714" rIns="91429" bIns="457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283830"/>
            <a:ext cx="2914015" cy="488712"/>
          </a:xfrm>
          <a:prstGeom prst="rect">
            <a:avLst/>
          </a:prstGeom>
        </p:spPr>
        <p:txBody>
          <a:bodyPr vert="horz" lIns="91429" tIns="45714" rIns="91429" bIns="45714"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09079" y="9283830"/>
            <a:ext cx="2914015" cy="488712"/>
          </a:xfrm>
          <a:prstGeom prst="rect">
            <a:avLst/>
          </a:prstGeom>
        </p:spPr>
        <p:txBody>
          <a:bodyPr vert="horz" lIns="91429" tIns="45714" rIns="91429" bIns="45714" rtlCol="0" anchor="b"/>
          <a:lstStyle>
            <a:lvl1pPr algn="r">
              <a:defRPr sz="1200"/>
            </a:lvl1pPr>
          </a:lstStyle>
          <a:p>
            <a:fld id="{B6D02F81-46DB-42A4-8614-AE7DF4F1B718}" type="slidenum">
              <a:rPr lang="en-GB" smtClean="0"/>
              <a:t>‹#›</a:t>
            </a:fld>
            <a:endParaRPr lang="en-GB" dirty="0"/>
          </a:p>
        </p:txBody>
      </p:sp>
    </p:spTree>
    <p:extLst>
      <p:ext uri="{BB962C8B-B14F-4D97-AF65-F5344CB8AC3E}">
        <p14:creationId xmlns:p14="http://schemas.microsoft.com/office/powerpoint/2010/main" val="204165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a:t>
            </a:fld>
            <a:endParaRPr lang="en-GB" dirty="0"/>
          </a:p>
        </p:txBody>
      </p:sp>
    </p:spTree>
    <p:extLst>
      <p:ext uri="{BB962C8B-B14F-4D97-AF65-F5344CB8AC3E}">
        <p14:creationId xmlns:p14="http://schemas.microsoft.com/office/powerpoint/2010/main" val="471488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9" indent="-171429">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13</a:t>
            </a:fld>
            <a:endParaRPr lang="en-GB" dirty="0"/>
          </a:p>
        </p:txBody>
      </p:sp>
    </p:spTree>
    <p:extLst>
      <p:ext uri="{BB962C8B-B14F-4D97-AF65-F5344CB8AC3E}">
        <p14:creationId xmlns:p14="http://schemas.microsoft.com/office/powerpoint/2010/main" val="277294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14</a:t>
            </a:fld>
            <a:endParaRPr lang="en-GB" dirty="0"/>
          </a:p>
        </p:txBody>
      </p:sp>
    </p:spTree>
    <p:extLst>
      <p:ext uri="{BB962C8B-B14F-4D97-AF65-F5344CB8AC3E}">
        <p14:creationId xmlns:p14="http://schemas.microsoft.com/office/powerpoint/2010/main" val="149693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16</a:t>
            </a:fld>
            <a:endParaRPr lang="en-GB" dirty="0"/>
          </a:p>
        </p:txBody>
      </p:sp>
    </p:spTree>
    <p:extLst>
      <p:ext uri="{BB962C8B-B14F-4D97-AF65-F5344CB8AC3E}">
        <p14:creationId xmlns:p14="http://schemas.microsoft.com/office/powerpoint/2010/main" val="1510096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17</a:t>
            </a:fld>
            <a:endParaRPr lang="en-GB" dirty="0"/>
          </a:p>
        </p:txBody>
      </p:sp>
    </p:spTree>
    <p:extLst>
      <p:ext uri="{BB962C8B-B14F-4D97-AF65-F5344CB8AC3E}">
        <p14:creationId xmlns:p14="http://schemas.microsoft.com/office/powerpoint/2010/main" val="242061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23</a:t>
            </a:fld>
            <a:endParaRPr lang="en-GB" dirty="0"/>
          </a:p>
        </p:txBody>
      </p:sp>
    </p:spTree>
    <p:extLst>
      <p:ext uri="{BB962C8B-B14F-4D97-AF65-F5344CB8AC3E}">
        <p14:creationId xmlns:p14="http://schemas.microsoft.com/office/powerpoint/2010/main" val="1577080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3</a:t>
            </a:fld>
            <a:endParaRPr lang="en-GB" dirty="0"/>
          </a:p>
        </p:txBody>
      </p:sp>
    </p:spTree>
    <p:extLst>
      <p:ext uri="{BB962C8B-B14F-4D97-AF65-F5344CB8AC3E}">
        <p14:creationId xmlns:p14="http://schemas.microsoft.com/office/powerpoint/2010/main" val="122485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191 allegations per 1000 officers for same period in previous year (Decrease this period of 3)</a:t>
            </a:r>
          </a:p>
          <a:p>
            <a:endParaRPr lang="en-GB" dirty="0" smtClean="0"/>
          </a:p>
          <a:p>
            <a:r>
              <a:rPr lang="en-GB" b="1" u="sng" dirty="0" smtClean="0"/>
              <a:t>01/04/2017 – 30/09/2017 - Summary</a:t>
            </a:r>
          </a:p>
          <a:p>
            <a:r>
              <a:rPr lang="en-GB" dirty="0" smtClean="0"/>
              <a:t>224 officers/staff received a complaint which consisted of </a:t>
            </a:r>
            <a:r>
              <a:rPr lang="en-GB" baseline="0" dirty="0" smtClean="0"/>
              <a:t>198 Police Officers, 7 PCSO’s, 6 Special Constables, 2 Mitie Staff &amp; 11 Police Staff/Steria</a:t>
            </a:r>
          </a:p>
          <a:p>
            <a:endParaRPr lang="en-GB" baseline="0" dirty="0" smtClean="0"/>
          </a:p>
          <a:p>
            <a:r>
              <a:rPr lang="en-GB" baseline="0" dirty="0" smtClean="0"/>
              <a:t>Most common complaints:</a:t>
            </a:r>
          </a:p>
          <a:p>
            <a:r>
              <a:rPr lang="en-GB" baseline="0" dirty="0" smtClean="0"/>
              <a:t>Incivility, Impoliteness &amp; Intolerance</a:t>
            </a:r>
          </a:p>
          <a:p>
            <a:r>
              <a:rPr lang="en-GB" baseline="0" dirty="0" smtClean="0"/>
              <a:t>Other Neglect or failure in duty</a:t>
            </a:r>
          </a:p>
          <a:p>
            <a:r>
              <a:rPr lang="en-GB" baseline="0" dirty="0" smtClean="0"/>
              <a:t>Other Assault</a:t>
            </a:r>
          </a:p>
        </p:txBody>
      </p:sp>
      <p:sp>
        <p:nvSpPr>
          <p:cNvPr id="4" name="Slide Number Placeholder 3"/>
          <p:cNvSpPr>
            <a:spLocks noGrp="1"/>
          </p:cNvSpPr>
          <p:nvPr>
            <p:ph type="sldNum" sz="quarter" idx="10"/>
          </p:nvPr>
        </p:nvSpPr>
        <p:spPr/>
        <p:txBody>
          <a:bodyPr/>
          <a:lstStyle/>
          <a:p>
            <a:fld id="{B6D02F81-46DB-42A4-8614-AE7DF4F1B718}" type="slidenum">
              <a:rPr lang="en-GB" smtClean="0"/>
              <a:t>4</a:t>
            </a:fld>
            <a:endParaRPr lang="en-GB" dirty="0"/>
          </a:p>
        </p:txBody>
      </p:sp>
    </p:spTree>
    <p:extLst>
      <p:ext uri="{BB962C8B-B14F-4D97-AF65-F5344CB8AC3E}">
        <p14:creationId xmlns:p14="http://schemas.microsoft.com/office/powerpoint/2010/main" val="367053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Average number</a:t>
            </a:r>
            <a:r>
              <a:rPr lang="en-GB" baseline="0" dirty="0" smtClean="0"/>
              <a:t> of days to finalise allegations is 620 days for Cleveland. However if one complaint (CO/257/13 – which involved 36 allegations) is removed from these figures the average number of days to finalise allegations by local investigations is 109 days, taking the force well within the top 10 for the country which is supported by number of days to complete complaint cases, as in top 10 for the country – supported by next slide – Average number of days to finalise Cases</a:t>
            </a:r>
          </a:p>
          <a:p>
            <a:endParaRPr lang="en-GB" baseline="0" dirty="0" smtClean="0"/>
          </a:p>
          <a:p>
            <a:r>
              <a:rPr lang="en-GB" baseline="0" dirty="0" smtClean="0"/>
              <a:t>107 days in previous quarter (01/04/2017 TO 30/06/2017)  - Ranked 10th</a:t>
            </a:r>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5</a:t>
            </a:fld>
            <a:endParaRPr lang="en-GB" dirty="0"/>
          </a:p>
        </p:txBody>
      </p:sp>
    </p:spTree>
    <p:extLst>
      <p:ext uri="{BB962C8B-B14F-4D97-AF65-F5344CB8AC3E}">
        <p14:creationId xmlns:p14="http://schemas.microsoft.com/office/powerpoint/2010/main" val="49555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6</a:t>
            </a:fld>
            <a:endParaRPr lang="en-GB" dirty="0"/>
          </a:p>
        </p:txBody>
      </p:sp>
    </p:spTree>
    <p:extLst>
      <p:ext uri="{BB962C8B-B14F-4D97-AF65-F5344CB8AC3E}">
        <p14:creationId xmlns:p14="http://schemas.microsoft.com/office/powerpoint/2010/main" val="3971851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340 allegations finalised – 198 by</a:t>
            </a:r>
            <a:r>
              <a:rPr lang="en-GB" baseline="0" dirty="0" smtClean="0"/>
              <a:t> Local Resolution (58%), a drop from 81% in quarter 4 of 2016 (59% in Q1 2017)</a:t>
            </a:r>
          </a:p>
          <a:p>
            <a:r>
              <a:rPr lang="en-GB" baseline="0" dirty="0" smtClean="0"/>
              <a:t>67 allegations investigated of which 11 upheld (6 which relate to one (1) case (CO/257/13) – which received Management action)</a:t>
            </a:r>
          </a:p>
          <a:p>
            <a:endParaRPr lang="en-GB" baseline="0" dirty="0" smtClean="0"/>
          </a:p>
          <a:p>
            <a:r>
              <a:rPr lang="en-GB" baseline="0" dirty="0" smtClean="0"/>
              <a:t>Increase due to change in staff and reduced numbers in department during quarter.</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7</a:t>
            </a:fld>
            <a:endParaRPr lang="en-GB" dirty="0"/>
          </a:p>
        </p:txBody>
      </p:sp>
    </p:spTree>
    <p:extLst>
      <p:ext uri="{BB962C8B-B14F-4D97-AF65-F5344CB8AC3E}">
        <p14:creationId xmlns:p14="http://schemas.microsoft.com/office/powerpoint/2010/main" val="771029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still some work to do to improve this aspect,</a:t>
            </a:r>
            <a:r>
              <a:rPr lang="en-GB" baseline="0" dirty="0" smtClean="0"/>
              <a:t> and the data shows Cleveland still to be in the bottom quartile of forces. One  reason for this is that considerable time is being taken to try to determine whether it is appropriate to address matters of dissatisfaction outside of the PRA. This has a significant benefit where it works (the triage system is, as we know, a very effective means of dealing with dissatisfaction. The down side is that where it does not prove possible or feasible to address matters as dissatisfaction, there is a delay in recording.</a:t>
            </a:r>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8</a:t>
            </a:fld>
            <a:endParaRPr lang="en-GB" dirty="0"/>
          </a:p>
        </p:txBody>
      </p:sp>
    </p:spTree>
    <p:extLst>
      <p:ext uri="{BB962C8B-B14F-4D97-AF65-F5344CB8AC3E}">
        <p14:creationId xmlns:p14="http://schemas.microsoft.com/office/powerpoint/2010/main" val="3046391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10</a:t>
            </a:fld>
            <a:endParaRPr lang="en-GB" dirty="0"/>
          </a:p>
        </p:txBody>
      </p:sp>
    </p:spTree>
    <p:extLst>
      <p:ext uri="{BB962C8B-B14F-4D97-AF65-F5344CB8AC3E}">
        <p14:creationId xmlns:p14="http://schemas.microsoft.com/office/powerpoint/2010/main" val="181029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Increase in October – 31 allegations made by 5 complainants (Total 49 complainants)</a:t>
            </a:r>
            <a:endParaRPr lang="en-GB" dirty="0"/>
          </a:p>
        </p:txBody>
      </p:sp>
      <p:sp>
        <p:nvSpPr>
          <p:cNvPr id="4" name="Slide Number Placeholder 3"/>
          <p:cNvSpPr>
            <a:spLocks noGrp="1"/>
          </p:cNvSpPr>
          <p:nvPr>
            <p:ph type="sldNum" sz="quarter" idx="10"/>
          </p:nvPr>
        </p:nvSpPr>
        <p:spPr/>
        <p:txBody>
          <a:bodyPr/>
          <a:lstStyle/>
          <a:p>
            <a:fld id="{B6D02F81-46DB-42A4-8614-AE7DF4F1B718}" type="slidenum">
              <a:rPr lang="en-GB" smtClean="0"/>
              <a:t>11</a:t>
            </a:fld>
            <a:endParaRPr lang="en-GB" dirty="0"/>
          </a:p>
        </p:txBody>
      </p:sp>
    </p:spTree>
    <p:extLst>
      <p:ext uri="{BB962C8B-B14F-4D97-AF65-F5344CB8AC3E}">
        <p14:creationId xmlns:p14="http://schemas.microsoft.com/office/powerpoint/2010/main" val="2558520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A2F78CD-073F-49F2-ABD3-2EB110B45EF0}"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1270167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5818E15-92CF-49F4-A671-CF8E87ED4C8E}"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339309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4AFDCF6-D283-4D72-AE55-6B452B4F2F78}"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2266364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F3AF78A-2E10-42C6-801F-935B167081F9}"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2078106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9A4509-D76F-476F-B28D-BB1AB03B8F50}"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3204336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AF6235-8C82-47F1-9E6D-5277C91109AB}"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1129792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3D71055-13EA-401E-BF8F-980C0DF0833B}" type="datetime1">
              <a:rPr lang="en-GB" smtClean="0"/>
              <a:t>16/05/2018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1761324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BA5151D-838C-440A-B166-68DF46D2433D}" type="datetime1">
              <a:rPr lang="en-GB" smtClean="0"/>
              <a:t>16/05/2018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3324045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37B3ED5-AAE5-4069-994C-BA4A20D7CBB0}" type="datetime1">
              <a:rPr lang="en-GB" smtClean="0"/>
              <a:t>16/05/2018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3749190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6C80A7-1B65-4AAA-9A77-17F0434B3608}" type="datetime1">
              <a:rPr lang="en-GB" smtClean="0"/>
              <a:t>16/05/2018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2778764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D5008D-B812-449C-BAEF-AD6808ECF0AE}" type="datetime1">
              <a:rPr lang="en-GB" smtClean="0"/>
              <a:t>16/05/2018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265045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25C55E-8352-4BA8-B82C-9A12BBE097B5}"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1196418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5C7BF5-662B-4788-B9A5-F47188349527}" type="datetime1">
              <a:rPr lang="en-GB" smtClean="0"/>
              <a:t>16/05/2018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41915660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8E8D61E-932A-460A-B35A-45BECED5E178}"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1627445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8B8AB3-57EA-49B8-A6FD-95CF7223471D}"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F13845-7CAE-4854-8232-9A412758C96A}" type="slidenum">
              <a:rPr lang="en-GB" smtClean="0"/>
              <a:t>‹#›</a:t>
            </a:fld>
            <a:endParaRPr lang="en-GB" dirty="0"/>
          </a:p>
        </p:txBody>
      </p:sp>
    </p:spTree>
    <p:extLst>
      <p:ext uri="{BB962C8B-B14F-4D97-AF65-F5344CB8AC3E}">
        <p14:creationId xmlns:p14="http://schemas.microsoft.com/office/powerpoint/2010/main" val="3326627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0F1E89-135B-434A-B35C-07C38652B431}" type="datetime1">
              <a:rPr lang="en-GB" smtClean="0"/>
              <a:t>16/05/2018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1287379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C2AC62D-77FF-4800-B979-5F8FB2CE3669}" type="datetime1">
              <a:rPr lang="en-GB" smtClean="0"/>
              <a:t>16/05/2018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155020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93F2028-E337-4266-8743-33F23BB00248}" type="datetime1">
              <a:rPr lang="en-GB" smtClean="0"/>
              <a:t>16/05/2018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2944321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614C6CE-7526-4B56-94E5-9E23181C61D5}" type="datetime1">
              <a:rPr lang="en-GB" smtClean="0"/>
              <a:t>16/05/2018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1732544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E07405-947A-4D5A-95DD-108360530E5C}" type="datetime1">
              <a:rPr lang="en-GB" smtClean="0"/>
              <a:t>16/05/2018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4229080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245980-38CC-44C5-A9DE-68F04486B506}" type="datetime1">
              <a:rPr lang="en-GB" smtClean="0"/>
              <a:t>16/05/2018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3038361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C0EC04-91C9-4E09-98B8-4401952A08E2}" type="datetime1">
              <a:rPr lang="en-GB" smtClean="0"/>
              <a:t>16/05/2018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B39F551-215C-44AA-A00A-FC946AAB88F3}" type="slidenum">
              <a:rPr lang="en-GB" smtClean="0"/>
              <a:t>‹#›</a:t>
            </a:fld>
            <a:endParaRPr lang="en-GB" dirty="0"/>
          </a:p>
        </p:txBody>
      </p:sp>
    </p:spTree>
    <p:extLst>
      <p:ext uri="{BB962C8B-B14F-4D97-AF65-F5344CB8AC3E}">
        <p14:creationId xmlns:p14="http://schemas.microsoft.com/office/powerpoint/2010/main" val="1169733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E52E86-6F26-49C3-ABFA-0CB36A2EF9DC}" type="datetime1">
              <a:rPr lang="en-GB" smtClean="0"/>
              <a:t>16/05/2018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9F551-215C-44AA-A00A-FC946AAB88F3}" type="slidenum">
              <a:rPr lang="en-GB" smtClean="0"/>
              <a:t>‹#›</a:t>
            </a:fld>
            <a:endParaRPr lang="en-GB" dirty="0"/>
          </a:p>
        </p:txBody>
      </p:sp>
    </p:spTree>
    <p:extLst>
      <p:ext uri="{BB962C8B-B14F-4D97-AF65-F5344CB8AC3E}">
        <p14:creationId xmlns:p14="http://schemas.microsoft.com/office/powerpoint/2010/main" val="1391595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7FF5DC-C4FA-4B22-AAFF-6BBCF49876B8}" type="datetime1">
              <a:rPr lang="en-GB" smtClean="0"/>
              <a:t>16/05/2018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F13845-7CAE-4854-8232-9A412758C96A}" type="slidenum">
              <a:rPr lang="en-GB" smtClean="0"/>
              <a:t>‹#›</a:t>
            </a:fld>
            <a:endParaRPr lang="en-GB" dirty="0"/>
          </a:p>
        </p:txBody>
      </p:sp>
    </p:spTree>
    <p:extLst>
      <p:ext uri="{BB962C8B-B14F-4D97-AF65-F5344CB8AC3E}">
        <p14:creationId xmlns:p14="http://schemas.microsoft.com/office/powerpoint/2010/main" val="8523940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oleObject" Target="file:///\\cleveland.police.cjx.gov.uk\root\Operational\Calcutta\Mark\2018%20Enquiries\Reports\Audit%20Summary%20Report\June%202018\Audit%20Summary%20Statistical%20Data.xlsx!Page%204!%5bAudit%20Summary%20Statistical%20Data.xlsx%5dPage%204%20Chart%202" TargetMode="External"/><Relationship Id="rId3" Type="http://schemas.openxmlformats.org/officeDocument/2006/relationships/notesSlide" Target="../notesSlides/notesSlide9.xml"/><Relationship Id="rId7" Type="http://schemas.openxmlformats.org/officeDocument/2006/relationships/image" Target="../media/image11.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file:///\\cleveland.police.cjx.gov.uk\root\Operational\Calcutta\Mark\2018%20Enquiries\Reports\Audit%20Summary%20Report\June%202018\Audit%20Summary%20Statistical%20Data.xlsx!Page%204!%5bAudit%20Summary%20Statistical%20Data.xlsx%5dPage%204%20Chart%201" TargetMode="External"/><Relationship Id="rId5" Type="http://schemas.openxmlformats.org/officeDocument/2006/relationships/image" Target="../media/image10.emf"/><Relationship Id="rId4" Type="http://schemas.openxmlformats.org/officeDocument/2006/relationships/oleObject" Target="file:///\\cleveland.police.cjx.gov.uk\root\Operational\Calcutta\Mark\2018%20Enquiries\Reports\Audit%20Summary%20Report\June%202018\Audit%20Summary%20Statistical%20Data.xlsx!Page%204!R3C2:R17C18" TargetMode="External"/><Relationship Id="rId9"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June%202018\Audit%20Summary%20Statistical%20Data.xlsx!Page%204!%5bAudit%20Summary%20Statistical%20Data.xlsx%5dPage%204%20Chart%203" TargetMode="Externa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14.emf"/><Relationship Id="rId4" Type="http://schemas.openxmlformats.org/officeDocument/2006/relationships/oleObject" Target="file:///\\cleveland.police.cjx.gov.uk\root\Operational\Calcutta\Mark\2018%20Enquiries\Reports\Audit%20Summary%20Report\June%202018\Audit%20Summary%20Statistical%20Data.xlsx!Page%203!%5bAudit%20Summary%20Statistical%20Data.xlsx%5dPage%203%20Chart%206"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15.emf"/><Relationship Id="rId4" Type="http://schemas.openxmlformats.org/officeDocument/2006/relationships/oleObject" Target="file:///\\cleveland.police.cjx.gov.uk\root\Operational\Calcutta\Mark\2018%20Enquiries\Reports\Audit%20Summary%20Report\June%202018\Audit%20Summary%20Statistical%20Data.xlsx!Page%203!%5bAudit%20Summary%20Statistical%20Data.xlsx%5dPage%203%20Chart%208" TargetMode="External"/></Relationships>
</file>

<file path=ppt/slides/_rels/slide15.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June%202018\Audit%20Summary%20Statistical%20Data.xlsx!Page%206!R1C1:R62C14" TargetMode="External"/><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18.emf"/><Relationship Id="rId4" Type="http://schemas.openxmlformats.org/officeDocument/2006/relationships/oleObject" Target="file:///\\cleveland.police.cjx.gov.uk\root\Operational\Calcutta\Mark\2018%20Enquiries\Reports\Audit%20Summary%20Report\June%202018\Audit%20Summary%20Statistical%20Data.xlsx!Page%205!%5bAudit%20Summary%20Statistical%20Data.xlsx%5dPage%205%20Chart%2010" TargetMode="External"/></Relationships>
</file>

<file path=ppt/slides/_rels/slide18.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June%202018\Audit%20Summary%20Statistical%20Data.xlsx!Page%207!%5bAudit%20Summary%20Statistical%20Data.xlsx%5dPage%207%20Chart%205" TargetMode="External"/><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20.emf"/><Relationship Id="rId5" Type="http://schemas.openxmlformats.org/officeDocument/2006/relationships/oleObject" Target="file:///\\cleveland.police.cjx.gov.uk\root\Operational\Calcutta\Mark\2018%20Enquiries\Reports\Audit%20Summary%20Report\May%202018\Audit%20Summary%20Statistical%20Data.xlsx!Page%207!R1C1:R8C4" TargetMode="External"/><Relationship Id="rId4" Type="http://schemas.openxmlformats.org/officeDocument/2006/relationships/image" Target="../media/image19.emf"/></Relationships>
</file>

<file path=ppt/slides/_rels/slide19.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June%202018\Audit%20Summary%20Statistical%20Data.xlsx!Page%209!R2C1:R21C11" TargetMode="External"/><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image" Target="../media/image21.emf"/></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June%202018\Audit%20Summary%20Statistical%20Data.xlsx!Page%209!R22C1:R40C11" TargetMode="External"/><Relationship Id="rId2" Type="http://schemas.openxmlformats.org/officeDocument/2006/relationships/slideLayout" Target="../slideLayouts/slideLayout6.xml"/><Relationship Id="rId1" Type="http://schemas.openxmlformats.org/officeDocument/2006/relationships/vmlDrawing" Target="../drawings/vmlDrawing9.vml"/><Relationship Id="rId4" Type="http://schemas.openxmlformats.org/officeDocument/2006/relationships/image" Target="../media/image22.emf"/></Relationships>
</file>

<file path=ppt/slides/_rels/slide21.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June%202018\Audit%20Summary%20Statistical%20Data.xlsx!Page%2010!R3C2:R83C8" TargetMode="External"/><Relationship Id="rId2" Type="http://schemas.openxmlformats.org/officeDocument/2006/relationships/slideLayout" Target="../slideLayouts/slideLayout6.xml"/><Relationship Id="rId1" Type="http://schemas.openxmlformats.org/officeDocument/2006/relationships/vmlDrawing" Target="../drawings/vmlDrawing10.vml"/><Relationship Id="rId4" Type="http://schemas.openxmlformats.org/officeDocument/2006/relationships/image" Target="../media/image23.emf"/></Relationships>
</file>

<file path=ppt/slides/_rels/slide22.xml.rels><?xml version="1.0" encoding="UTF-8" standalone="yes"?>
<Relationships xmlns="http://schemas.openxmlformats.org/package/2006/relationships"><Relationship Id="rId3" Type="http://schemas.openxmlformats.org/officeDocument/2006/relationships/oleObject" Target="file:///\\cleveland.police.cjx.gov.uk\root\Operational\Calcutta\Mark\2018%20Enquiries\Reports\Audit%20Summary%20Report\May%202018\Audit%20Summary%20Statistical%20Data.xlsx!Page%2011!R3C1:R29C12" TargetMode="External"/><Relationship Id="rId2" Type="http://schemas.openxmlformats.org/officeDocument/2006/relationships/slideLayout" Target="../slideLayouts/slideLayout6.xml"/><Relationship Id="rId1" Type="http://schemas.openxmlformats.org/officeDocument/2006/relationships/vmlDrawing" Target="../drawings/vmlDrawing11.vml"/><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image" Target="../media/image25.emf"/><Relationship Id="rId4" Type="http://schemas.openxmlformats.org/officeDocument/2006/relationships/oleObject" Target="file:///\\cleveland.police.cjx.gov.uk\root\Operational\Calcutta\Mark\2018%20Enquiries\Reports\Audit%20Summary%20Report\June%202018\Audit%20Summary%20Statistical%20Data.xlsx!Live!R2C1:R8C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364854"/>
            <a:ext cx="7772400" cy="1470025"/>
          </a:xfrm>
        </p:spPr>
        <p:txBody>
          <a:bodyPr/>
          <a:lstStyle/>
          <a:p>
            <a:r>
              <a:rPr lang="en-GB" u="sng" dirty="0" smtClean="0"/>
              <a:t>Directorate of Standards &amp; Ethics</a:t>
            </a:r>
            <a:endParaRPr lang="en-GB" u="sng" dirty="0"/>
          </a:p>
        </p:txBody>
      </p:sp>
      <p:sp>
        <p:nvSpPr>
          <p:cNvPr id="3" name="Subtitle 2"/>
          <p:cNvSpPr>
            <a:spLocks noGrp="1"/>
          </p:cNvSpPr>
          <p:nvPr>
            <p:ph type="subTitle" idx="1"/>
          </p:nvPr>
        </p:nvSpPr>
        <p:spPr>
          <a:xfrm>
            <a:off x="611560" y="4221088"/>
            <a:ext cx="7632848" cy="910952"/>
          </a:xfrm>
        </p:spPr>
        <p:txBody>
          <a:bodyPr>
            <a:normAutofit fontScale="92500" lnSpcReduction="20000"/>
          </a:bodyPr>
          <a:lstStyle/>
          <a:p>
            <a:r>
              <a:rPr lang="en-GB" u="sng" dirty="0" smtClean="0"/>
              <a:t>Audit Committee Report – 24</a:t>
            </a:r>
            <a:r>
              <a:rPr lang="en-GB" u="sng" baseline="30000" dirty="0" smtClean="0"/>
              <a:t>th</a:t>
            </a:r>
            <a:r>
              <a:rPr lang="en-GB" u="sng" dirty="0" smtClean="0"/>
              <a:t> May 2018 (Period 01/12/2017 -30/04/2018)</a:t>
            </a:r>
          </a:p>
          <a:p>
            <a:endParaRPr lang="en-GB" u="sng" dirty="0"/>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475955"/>
            <a:ext cx="1844625" cy="1918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5177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08920"/>
            <a:ext cx="8496944" cy="1143000"/>
          </a:xfrm>
        </p:spPr>
        <p:txBody>
          <a:bodyPr>
            <a:normAutofit fontScale="90000"/>
          </a:bodyPr>
          <a:lstStyle/>
          <a:p>
            <a:r>
              <a:rPr lang="en-GB" u="sng" dirty="0" smtClean="0"/>
              <a:t>Cleveland Force Data – Complaints</a:t>
            </a:r>
            <a:br>
              <a:rPr lang="en-GB" u="sng" dirty="0" smtClean="0"/>
            </a:br>
            <a:r>
              <a:rPr lang="en-GB" u="sng" dirty="0" smtClean="0"/>
              <a:t>(01/12/2017 to 30/04/2018</a:t>
            </a:r>
            <a:endParaRPr lang="en-GB"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10</a:t>
            </a:fld>
            <a:endParaRPr lang="en-GB"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475954"/>
            <a:ext cx="1844625" cy="1918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7634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7544" y="188640"/>
            <a:ext cx="8229600" cy="648072"/>
          </a:xfrm>
        </p:spPr>
        <p:txBody>
          <a:bodyPr>
            <a:normAutofit/>
          </a:bodyPr>
          <a:lstStyle/>
          <a:p>
            <a:r>
              <a:rPr lang="en-GB" sz="3600" u="sng" dirty="0" smtClean="0"/>
              <a:t>Summary</a:t>
            </a:r>
            <a:endParaRPr lang="en-GB" sz="3600" u="sng" dirty="0"/>
          </a:p>
        </p:txBody>
      </p:sp>
      <p:graphicFrame>
        <p:nvGraphicFramePr>
          <p:cNvPr id="2" name="Object 1"/>
          <p:cNvGraphicFramePr>
            <a:graphicFrameLocks noChangeAspect="1"/>
          </p:cNvGraphicFramePr>
          <p:nvPr>
            <p:extLst>
              <p:ext uri="{D42A27DB-BD31-4B8C-83A1-F6EECF244321}">
                <p14:modId xmlns:p14="http://schemas.microsoft.com/office/powerpoint/2010/main" val="1920297564"/>
              </p:ext>
            </p:extLst>
          </p:nvPr>
        </p:nvGraphicFramePr>
        <p:xfrm>
          <a:off x="611559" y="980728"/>
          <a:ext cx="8186173" cy="2592288"/>
        </p:xfrm>
        <a:graphic>
          <a:graphicData uri="http://schemas.openxmlformats.org/presentationml/2006/ole">
            <mc:AlternateContent xmlns:mc="http://schemas.openxmlformats.org/markup-compatibility/2006">
              <mc:Choice xmlns:v="urn:schemas-microsoft-com:vml" Requires="v">
                <p:oleObj spid="_x0000_s2221" name="Worksheet" r:id="rId4" imgW="9353479" imgH="2962262" progId="Excel.Sheet.12">
                  <p:link updateAutomatic="1"/>
                </p:oleObj>
              </mc:Choice>
              <mc:Fallback>
                <p:oleObj name="Worksheet" r:id="rId4" imgW="9353479" imgH="2962262" progId="Excel.Sheet.12">
                  <p:link updateAutomatic="1"/>
                  <p:pic>
                    <p:nvPicPr>
                      <p:cNvPr id="0" name=""/>
                      <p:cNvPicPr/>
                      <p:nvPr/>
                    </p:nvPicPr>
                    <p:blipFill>
                      <a:blip r:embed="rId5"/>
                      <a:stretch>
                        <a:fillRect/>
                      </a:stretch>
                    </p:blipFill>
                    <p:spPr>
                      <a:xfrm>
                        <a:off x="611559" y="980728"/>
                        <a:ext cx="8186173" cy="2592288"/>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766143476"/>
              </p:ext>
            </p:extLst>
          </p:nvPr>
        </p:nvGraphicFramePr>
        <p:xfrm>
          <a:off x="323850" y="4160838"/>
          <a:ext cx="4237038" cy="2419350"/>
        </p:xfrm>
        <a:graphic>
          <a:graphicData uri="http://schemas.openxmlformats.org/presentationml/2006/ole">
            <mc:AlternateContent xmlns:mc="http://schemas.openxmlformats.org/markup-compatibility/2006">
              <mc:Choice xmlns:v="urn:schemas-microsoft-com:vml" Requires="v">
                <p:oleObj spid="_x0000_s2222" name="Worksheet" r:id="rId6" imgW="9086869" imgH="2428952" progId="Excel.Sheet.12">
                  <p:link updateAutomatic="1"/>
                </p:oleObj>
              </mc:Choice>
              <mc:Fallback>
                <p:oleObj name="Worksheet" r:id="rId6" imgW="9086869" imgH="2428952" progId="Excel.Sheet.12">
                  <p:link updateAutomatic="1"/>
                  <p:pic>
                    <p:nvPicPr>
                      <p:cNvPr id="0" name=""/>
                      <p:cNvPicPr/>
                      <p:nvPr/>
                    </p:nvPicPr>
                    <p:blipFill>
                      <a:blip r:embed="rId7"/>
                      <a:stretch>
                        <a:fillRect/>
                      </a:stretch>
                    </p:blipFill>
                    <p:spPr>
                      <a:xfrm>
                        <a:off x="323850" y="4160838"/>
                        <a:ext cx="4237038" cy="24193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72462749"/>
              </p:ext>
            </p:extLst>
          </p:nvPr>
        </p:nvGraphicFramePr>
        <p:xfrm>
          <a:off x="4645025" y="4149725"/>
          <a:ext cx="4246563" cy="2455863"/>
        </p:xfrm>
        <a:graphic>
          <a:graphicData uri="http://schemas.openxmlformats.org/presentationml/2006/ole">
            <mc:AlternateContent xmlns:mc="http://schemas.openxmlformats.org/markup-compatibility/2006">
              <mc:Choice xmlns:v="urn:schemas-microsoft-com:vml" Requires="v">
                <p:oleObj spid="_x0000_s2223" name="Worksheet" r:id="rId8" imgW="9058265" imgH="2438413" progId="Excel.Sheet.12">
                  <p:link updateAutomatic="1"/>
                </p:oleObj>
              </mc:Choice>
              <mc:Fallback>
                <p:oleObj name="Worksheet" r:id="rId8" imgW="9058265" imgH="2438413" progId="Excel.Sheet.12">
                  <p:link updateAutomatic="1"/>
                  <p:pic>
                    <p:nvPicPr>
                      <p:cNvPr id="0" name=""/>
                      <p:cNvPicPr/>
                      <p:nvPr/>
                    </p:nvPicPr>
                    <p:blipFill>
                      <a:blip r:embed="rId9"/>
                      <a:stretch>
                        <a:fillRect/>
                      </a:stretch>
                    </p:blipFill>
                    <p:spPr>
                      <a:xfrm>
                        <a:off x="4645025" y="4149725"/>
                        <a:ext cx="4246563" cy="2455863"/>
                      </a:xfrm>
                      <a:prstGeom prst="rect">
                        <a:avLst/>
                      </a:prstGeom>
                    </p:spPr>
                  </p:pic>
                </p:oleObj>
              </mc:Fallback>
            </mc:AlternateContent>
          </a:graphicData>
        </a:graphic>
      </p:graphicFrame>
    </p:spTree>
    <p:extLst>
      <p:ext uri="{BB962C8B-B14F-4D97-AF65-F5344CB8AC3E}">
        <p14:creationId xmlns:p14="http://schemas.microsoft.com/office/powerpoint/2010/main" val="22040021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u="sng" dirty="0" smtClean="0"/>
              <a:t>Recorded Cases &amp; Complaints by Quarter (Calendar Year)</a:t>
            </a:r>
            <a:endParaRPr lang="en-GB" sz="3600"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12</a:t>
            </a:fld>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2380355052"/>
              </p:ext>
            </p:extLst>
          </p:nvPr>
        </p:nvGraphicFramePr>
        <p:xfrm>
          <a:off x="471488" y="1920875"/>
          <a:ext cx="8056562" cy="2921000"/>
        </p:xfrm>
        <a:graphic>
          <a:graphicData uri="http://schemas.openxmlformats.org/presentationml/2006/ole">
            <mc:AlternateContent xmlns:mc="http://schemas.openxmlformats.org/markup-compatibility/2006">
              <mc:Choice xmlns:v="urn:schemas-microsoft-com:vml" Requires="v">
                <p:oleObj spid="_x0000_s16428" name="Worksheet" r:id="rId3" imgW="9096314" imgH="2257309" progId="Excel.Sheet.12">
                  <p:link updateAutomatic="1"/>
                </p:oleObj>
              </mc:Choice>
              <mc:Fallback>
                <p:oleObj name="Worksheet" r:id="rId3" imgW="9096314" imgH="2257309" progId="Excel.Sheet.12">
                  <p:link updateAutomatic="1"/>
                  <p:pic>
                    <p:nvPicPr>
                      <p:cNvPr id="0" name=""/>
                      <p:cNvPicPr/>
                      <p:nvPr/>
                    </p:nvPicPr>
                    <p:blipFill>
                      <a:blip r:embed="rId4"/>
                      <a:stretch>
                        <a:fillRect/>
                      </a:stretch>
                    </p:blipFill>
                    <p:spPr>
                      <a:xfrm>
                        <a:off x="471488" y="1920875"/>
                        <a:ext cx="8056562" cy="2921000"/>
                      </a:xfrm>
                      <a:prstGeom prst="rect">
                        <a:avLst/>
                      </a:prstGeom>
                    </p:spPr>
                  </p:pic>
                </p:oleObj>
              </mc:Fallback>
            </mc:AlternateContent>
          </a:graphicData>
        </a:graphic>
      </p:graphicFrame>
    </p:spTree>
    <p:extLst>
      <p:ext uri="{BB962C8B-B14F-4D97-AF65-F5344CB8AC3E}">
        <p14:creationId xmlns:p14="http://schemas.microsoft.com/office/powerpoint/2010/main" val="942206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78098"/>
          </a:xfrm>
        </p:spPr>
        <p:txBody>
          <a:bodyPr>
            <a:normAutofit/>
          </a:bodyPr>
          <a:lstStyle/>
          <a:p>
            <a:r>
              <a:rPr lang="en-GB" sz="2400" u="sng" dirty="0" smtClean="0"/>
              <a:t>Main Areas of Complaint</a:t>
            </a:r>
            <a:endParaRPr lang="en-GB" sz="2400" u="sng" dirty="0"/>
          </a:p>
        </p:txBody>
      </p:sp>
      <p:sp>
        <p:nvSpPr>
          <p:cNvPr id="2" name="Slide Number Placeholder 1"/>
          <p:cNvSpPr>
            <a:spLocks noGrp="1"/>
          </p:cNvSpPr>
          <p:nvPr>
            <p:ph type="sldNum" sz="quarter" idx="12"/>
          </p:nvPr>
        </p:nvSpPr>
        <p:spPr/>
        <p:txBody>
          <a:bodyPr/>
          <a:lstStyle/>
          <a:p>
            <a:fld id="{DB39F551-215C-44AA-A00A-FC946AAB88F3}" type="slidenum">
              <a:rPr lang="en-GB" smtClean="0"/>
              <a:t>13</a:t>
            </a:fld>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1206960893"/>
              </p:ext>
            </p:extLst>
          </p:nvPr>
        </p:nvGraphicFramePr>
        <p:xfrm>
          <a:off x="974725" y="1131888"/>
          <a:ext cx="7123113" cy="4552950"/>
        </p:xfrm>
        <a:graphic>
          <a:graphicData uri="http://schemas.openxmlformats.org/presentationml/2006/ole">
            <mc:AlternateContent xmlns:mc="http://schemas.openxmlformats.org/markup-compatibility/2006">
              <mc:Choice xmlns:v="urn:schemas-microsoft-com:vml" Requires="v">
                <p:oleObj spid="_x0000_s17453" name="Worksheet" r:id="rId4" imgW="6419959" imgH="4105378" progId="Excel.Sheet.12">
                  <p:link updateAutomatic="1"/>
                </p:oleObj>
              </mc:Choice>
              <mc:Fallback>
                <p:oleObj name="Worksheet" r:id="rId4" imgW="6419959" imgH="4105378" progId="Excel.Sheet.12">
                  <p:link updateAutomatic="1"/>
                  <p:pic>
                    <p:nvPicPr>
                      <p:cNvPr id="0" name=""/>
                      <p:cNvPicPr/>
                      <p:nvPr/>
                    </p:nvPicPr>
                    <p:blipFill>
                      <a:blip r:embed="rId5"/>
                      <a:stretch>
                        <a:fillRect/>
                      </a:stretch>
                    </p:blipFill>
                    <p:spPr>
                      <a:xfrm>
                        <a:off x="974725" y="1131888"/>
                        <a:ext cx="7123113" cy="4552950"/>
                      </a:xfrm>
                      <a:prstGeom prst="rect">
                        <a:avLst/>
                      </a:prstGeom>
                    </p:spPr>
                  </p:pic>
                </p:oleObj>
              </mc:Fallback>
            </mc:AlternateContent>
          </a:graphicData>
        </a:graphic>
      </p:graphicFrame>
    </p:spTree>
    <p:extLst>
      <p:ext uri="{BB962C8B-B14F-4D97-AF65-F5344CB8AC3E}">
        <p14:creationId xmlns:p14="http://schemas.microsoft.com/office/powerpoint/2010/main" val="725550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B39F551-215C-44AA-A00A-FC946AAB88F3}" type="slidenum">
              <a:rPr lang="en-GB" smtClean="0"/>
              <a:t>14</a:t>
            </a:fld>
            <a:endParaRPr lang="en-GB" dirty="0"/>
          </a:p>
        </p:txBody>
      </p:sp>
      <p:sp>
        <p:nvSpPr>
          <p:cNvPr id="4" name="TextBox 3"/>
          <p:cNvSpPr txBox="1"/>
          <p:nvPr/>
        </p:nvSpPr>
        <p:spPr>
          <a:xfrm>
            <a:off x="1259632" y="355483"/>
            <a:ext cx="6840760" cy="369332"/>
          </a:xfrm>
          <a:prstGeom prst="rect">
            <a:avLst/>
          </a:prstGeom>
          <a:noFill/>
        </p:spPr>
        <p:txBody>
          <a:bodyPr wrap="square" rtlCol="0">
            <a:spAutoFit/>
          </a:bodyPr>
          <a:lstStyle/>
          <a:p>
            <a:r>
              <a:rPr lang="en-GB" u="sng" dirty="0" smtClean="0"/>
              <a:t>Breakdown  of Main Areas of Complaint 01/12/2017 to 30/04/2018)</a:t>
            </a:r>
            <a:endParaRPr lang="en-GB" u="sng" dirty="0"/>
          </a:p>
        </p:txBody>
      </p:sp>
      <p:sp>
        <p:nvSpPr>
          <p:cNvPr id="6" name="TextBox 5"/>
          <p:cNvSpPr txBox="1"/>
          <p:nvPr/>
        </p:nvSpPr>
        <p:spPr>
          <a:xfrm>
            <a:off x="427620" y="6021288"/>
            <a:ext cx="7888796" cy="646331"/>
          </a:xfrm>
          <a:prstGeom prst="rect">
            <a:avLst/>
          </a:prstGeom>
          <a:noFill/>
        </p:spPr>
        <p:txBody>
          <a:bodyPr wrap="square" rtlCol="0">
            <a:spAutoFit/>
          </a:bodyPr>
          <a:lstStyle/>
          <a:p>
            <a:r>
              <a:rPr lang="en-GB" dirty="0" smtClean="0"/>
              <a:t>348 complaints recorded during the period 01/12/2017 to 30/04/2018 of which 238 (68%) relate to above five categories</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3623560247"/>
              </p:ext>
            </p:extLst>
          </p:nvPr>
        </p:nvGraphicFramePr>
        <p:xfrm>
          <a:off x="904875" y="1127125"/>
          <a:ext cx="6900863" cy="4702175"/>
        </p:xfrm>
        <a:graphic>
          <a:graphicData uri="http://schemas.openxmlformats.org/presentationml/2006/ole">
            <mc:AlternateContent xmlns:mc="http://schemas.openxmlformats.org/markup-compatibility/2006">
              <mc:Choice xmlns:v="urn:schemas-microsoft-com:vml" Requires="v">
                <p:oleObj spid="_x0000_s18481" name="Worksheet" r:id="rId4" imgW="4905301" imgH="3343391" progId="Excel.Sheet.12">
                  <p:link updateAutomatic="1"/>
                </p:oleObj>
              </mc:Choice>
              <mc:Fallback>
                <p:oleObj name="Worksheet" r:id="rId4" imgW="4905301" imgH="3343391" progId="Excel.Sheet.12">
                  <p:link updateAutomatic="1"/>
                  <p:pic>
                    <p:nvPicPr>
                      <p:cNvPr id="0" name=""/>
                      <p:cNvPicPr/>
                      <p:nvPr/>
                    </p:nvPicPr>
                    <p:blipFill>
                      <a:blip r:embed="rId5"/>
                      <a:stretch>
                        <a:fillRect/>
                      </a:stretch>
                    </p:blipFill>
                    <p:spPr>
                      <a:xfrm>
                        <a:off x="904875" y="1127125"/>
                        <a:ext cx="6900863" cy="4702175"/>
                      </a:xfrm>
                      <a:prstGeom prst="rect">
                        <a:avLst/>
                      </a:prstGeom>
                    </p:spPr>
                  </p:pic>
                </p:oleObj>
              </mc:Fallback>
            </mc:AlternateContent>
          </a:graphicData>
        </a:graphic>
      </p:graphicFrame>
    </p:spTree>
    <p:extLst>
      <p:ext uri="{BB962C8B-B14F-4D97-AF65-F5344CB8AC3E}">
        <p14:creationId xmlns:p14="http://schemas.microsoft.com/office/powerpoint/2010/main" val="1451617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B39F551-215C-44AA-A00A-FC946AAB88F3}" type="slidenum">
              <a:rPr lang="en-GB" smtClean="0"/>
              <a:t>15</a:t>
            </a:fld>
            <a:endParaRPr lang="en-GB" dirty="0"/>
          </a:p>
        </p:txBody>
      </p:sp>
      <p:graphicFrame>
        <p:nvGraphicFramePr>
          <p:cNvPr id="2" name="Object 1"/>
          <p:cNvGraphicFramePr>
            <a:graphicFrameLocks noChangeAspect="1"/>
          </p:cNvGraphicFramePr>
          <p:nvPr>
            <p:extLst>
              <p:ext uri="{D42A27DB-BD31-4B8C-83A1-F6EECF244321}">
                <p14:modId xmlns:p14="http://schemas.microsoft.com/office/powerpoint/2010/main" val="1093973705"/>
              </p:ext>
            </p:extLst>
          </p:nvPr>
        </p:nvGraphicFramePr>
        <p:xfrm>
          <a:off x="2051720" y="260648"/>
          <a:ext cx="4968552" cy="6048671"/>
        </p:xfrm>
        <a:graphic>
          <a:graphicData uri="http://schemas.openxmlformats.org/presentationml/2006/ole">
            <mc:AlternateContent xmlns:mc="http://schemas.openxmlformats.org/markup-compatibility/2006">
              <mc:Choice xmlns:v="urn:schemas-microsoft-com:vml" Requires="v">
                <p:oleObj spid="_x0000_s19499" name="Worksheet" r:id="rId3" imgW="8905801" imgH="11849049" progId="Excel.Sheet.12">
                  <p:link updateAutomatic="1"/>
                </p:oleObj>
              </mc:Choice>
              <mc:Fallback>
                <p:oleObj name="Worksheet" r:id="rId3" imgW="8905801" imgH="11849049" progId="Excel.Sheet.12">
                  <p:link updateAutomatic="1"/>
                  <p:pic>
                    <p:nvPicPr>
                      <p:cNvPr id="0" name=""/>
                      <p:cNvPicPr/>
                      <p:nvPr/>
                    </p:nvPicPr>
                    <p:blipFill>
                      <a:blip r:embed="rId4"/>
                      <a:stretch>
                        <a:fillRect/>
                      </a:stretch>
                    </p:blipFill>
                    <p:spPr>
                      <a:xfrm>
                        <a:off x="2051720" y="260648"/>
                        <a:ext cx="4968552" cy="6048671"/>
                      </a:xfrm>
                      <a:prstGeom prst="rect">
                        <a:avLst/>
                      </a:prstGeom>
                    </p:spPr>
                  </p:pic>
                </p:oleObj>
              </mc:Fallback>
            </mc:AlternateContent>
          </a:graphicData>
        </a:graphic>
      </p:graphicFrame>
    </p:spTree>
    <p:extLst>
      <p:ext uri="{BB962C8B-B14F-4D97-AF65-F5344CB8AC3E}">
        <p14:creationId xmlns:p14="http://schemas.microsoft.com/office/powerpoint/2010/main" val="3210569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Hearings, Meetings  &amp; Suspensions</a:t>
            </a:r>
            <a:endParaRPr lang="en-GB"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16</a:t>
            </a:fld>
            <a:endParaRPr lang="en-GB" dirty="0"/>
          </a:p>
        </p:txBody>
      </p:sp>
      <p:sp>
        <p:nvSpPr>
          <p:cNvPr id="4" name="TextBox 3"/>
          <p:cNvSpPr txBox="1"/>
          <p:nvPr/>
        </p:nvSpPr>
        <p:spPr>
          <a:xfrm>
            <a:off x="899592" y="6021288"/>
            <a:ext cx="6984776" cy="646331"/>
          </a:xfrm>
          <a:prstGeom prst="rect">
            <a:avLst/>
          </a:prstGeom>
          <a:noFill/>
        </p:spPr>
        <p:txBody>
          <a:bodyPr wrap="square" rtlCol="0">
            <a:spAutoFit/>
          </a:bodyPr>
          <a:lstStyle/>
          <a:p>
            <a:r>
              <a:rPr lang="en-GB" dirty="0" smtClean="0"/>
              <a:t>At 30/04/2018 there was one (1) police officer suspended and two (2) police staff members suspended</a:t>
            </a:r>
            <a:endParaRPr lang="en-GB" dirty="0"/>
          </a:p>
        </p:txBody>
      </p:sp>
      <p:pic>
        <p:nvPicPr>
          <p:cNvPr id="30758" name="Picture 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1433513"/>
            <a:ext cx="8705850" cy="399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1086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9552" y="404664"/>
            <a:ext cx="8229600" cy="792088"/>
          </a:xfrm>
        </p:spPr>
        <p:txBody>
          <a:bodyPr>
            <a:normAutofit fontScale="90000"/>
          </a:bodyPr>
          <a:lstStyle/>
          <a:p>
            <a:r>
              <a:rPr lang="en-GB" sz="3100" u="sng" dirty="0" smtClean="0"/>
              <a:t>Investigations into misconduct / gross misconduct commenced during </a:t>
            </a:r>
            <a:r>
              <a:rPr lang="en-GB" sz="3100" u="sng" smtClean="0"/>
              <a:t>the quarter</a:t>
            </a:r>
            <a:endParaRPr lang="en-GB" dirty="0"/>
          </a:p>
        </p:txBody>
      </p:sp>
      <p:sp>
        <p:nvSpPr>
          <p:cNvPr id="2" name="Slide Number Placeholder 1"/>
          <p:cNvSpPr>
            <a:spLocks noGrp="1"/>
          </p:cNvSpPr>
          <p:nvPr>
            <p:ph type="sldNum" sz="quarter" idx="12"/>
          </p:nvPr>
        </p:nvSpPr>
        <p:spPr/>
        <p:txBody>
          <a:bodyPr/>
          <a:lstStyle/>
          <a:p>
            <a:fld id="{DB39F551-215C-44AA-A00A-FC946AAB88F3}" type="slidenum">
              <a:rPr lang="en-GB" smtClean="0"/>
              <a:t>17</a:t>
            </a:fld>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071282322"/>
              </p:ext>
            </p:extLst>
          </p:nvPr>
        </p:nvGraphicFramePr>
        <p:xfrm>
          <a:off x="254000" y="1847850"/>
          <a:ext cx="8415338" cy="2655888"/>
        </p:xfrm>
        <a:graphic>
          <a:graphicData uri="http://schemas.openxmlformats.org/presentationml/2006/ole">
            <mc:AlternateContent xmlns:mc="http://schemas.openxmlformats.org/markup-compatibility/2006">
              <mc:Choice xmlns:v="urn:schemas-microsoft-com:vml" Requires="v">
                <p:oleObj spid="_x0000_s31770" name="Worksheet" r:id="rId4" imgW="9496499" imgH="2428952" progId="Excel.Sheet.12">
                  <p:link updateAutomatic="1"/>
                </p:oleObj>
              </mc:Choice>
              <mc:Fallback>
                <p:oleObj name="Worksheet" r:id="rId4" imgW="9496499" imgH="2428952" progId="Excel.Sheet.12">
                  <p:link updateAutomatic="1"/>
                  <p:pic>
                    <p:nvPicPr>
                      <p:cNvPr id="0" name=""/>
                      <p:cNvPicPr/>
                      <p:nvPr/>
                    </p:nvPicPr>
                    <p:blipFill>
                      <a:blip r:embed="rId5"/>
                      <a:stretch>
                        <a:fillRect/>
                      </a:stretch>
                    </p:blipFill>
                    <p:spPr>
                      <a:xfrm>
                        <a:off x="254000" y="1847850"/>
                        <a:ext cx="8415338" cy="2655888"/>
                      </a:xfrm>
                      <a:prstGeom prst="rect">
                        <a:avLst/>
                      </a:prstGeom>
                    </p:spPr>
                  </p:pic>
                </p:oleObj>
              </mc:Fallback>
            </mc:AlternateContent>
          </a:graphicData>
        </a:graphic>
      </p:graphicFrame>
    </p:spTree>
    <p:extLst>
      <p:ext uri="{BB962C8B-B14F-4D97-AF65-F5344CB8AC3E}">
        <p14:creationId xmlns:p14="http://schemas.microsoft.com/office/powerpoint/2010/main" val="3066197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B39F551-215C-44AA-A00A-FC946AAB88F3}" type="slidenum">
              <a:rPr lang="en-GB" smtClean="0"/>
              <a:t>18</a:t>
            </a:fld>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2968496196"/>
              </p:ext>
            </p:extLst>
          </p:nvPr>
        </p:nvGraphicFramePr>
        <p:xfrm>
          <a:off x="899592" y="3068960"/>
          <a:ext cx="7477125" cy="3192462"/>
        </p:xfrm>
        <a:graphic>
          <a:graphicData uri="http://schemas.openxmlformats.org/presentationml/2006/ole">
            <mc:AlternateContent xmlns:mc="http://schemas.openxmlformats.org/markup-compatibility/2006">
              <mc:Choice xmlns:v="urn:schemas-microsoft-com:vml" Requires="v">
                <p:oleObj spid="_x0000_s25657" name="Worksheet" r:id="rId3" imgW="4572039" imgH="2743316" progId="Excel.Sheet.12">
                  <p:link updateAutomatic="1"/>
                </p:oleObj>
              </mc:Choice>
              <mc:Fallback>
                <p:oleObj name="Worksheet" r:id="rId3" imgW="4572039" imgH="2743316" progId="Excel.Sheet.12">
                  <p:link updateAutomatic="1"/>
                  <p:pic>
                    <p:nvPicPr>
                      <p:cNvPr id="0" name=""/>
                      <p:cNvPicPr/>
                      <p:nvPr/>
                    </p:nvPicPr>
                    <p:blipFill>
                      <a:blip r:embed="rId4"/>
                      <a:stretch>
                        <a:fillRect/>
                      </a:stretch>
                    </p:blipFill>
                    <p:spPr>
                      <a:xfrm>
                        <a:off x="899592" y="3068960"/>
                        <a:ext cx="7477125" cy="3192462"/>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57961606"/>
              </p:ext>
            </p:extLst>
          </p:nvPr>
        </p:nvGraphicFramePr>
        <p:xfrm>
          <a:off x="2411760" y="620688"/>
          <a:ext cx="3744416" cy="2216321"/>
        </p:xfrm>
        <a:graphic>
          <a:graphicData uri="http://schemas.openxmlformats.org/presentationml/2006/ole">
            <mc:AlternateContent xmlns:mc="http://schemas.openxmlformats.org/markup-compatibility/2006">
              <mc:Choice xmlns:v="urn:schemas-microsoft-com:vml" Requires="v">
                <p:oleObj spid="_x0000_s25658" name="Worksheet" r:id="rId5" imgW="3057650" imgH="1809686" progId="Excel.Sheet.12">
                  <p:link updateAutomatic="1"/>
                </p:oleObj>
              </mc:Choice>
              <mc:Fallback>
                <p:oleObj name="Worksheet" r:id="rId5" imgW="3057650" imgH="1809686" progId="Excel.Sheet.12">
                  <p:link updateAutomatic="1"/>
                  <p:pic>
                    <p:nvPicPr>
                      <p:cNvPr id="0" name=""/>
                      <p:cNvPicPr/>
                      <p:nvPr/>
                    </p:nvPicPr>
                    <p:blipFill>
                      <a:blip r:embed="rId6"/>
                      <a:stretch>
                        <a:fillRect/>
                      </a:stretch>
                    </p:blipFill>
                    <p:spPr>
                      <a:xfrm>
                        <a:off x="2411760" y="620688"/>
                        <a:ext cx="3744416" cy="2216321"/>
                      </a:xfrm>
                      <a:prstGeom prst="rect">
                        <a:avLst/>
                      </a:prstGeom>
                    </p:spPr>
                  </p:pic>
                </p:oleObj>
              </mc:Fallback>
            </mc:AlternateContent>
          </a:graphicData>
        </a:graphic>
      </p:graphicFrame>
    </p:spTree>
    <p:extLst>
      <p:ext uri="{BB962C8B-B14F-4D97-AF65-F5344CB8AC3E}">
        <p14:creationId xmlns:p14="http://schemas.microsoft.com/office/powerpoint/2010/main" val="1253245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Ethnicity Data</a:t>
            </a:r>
            <a:endParaRPr lang="en-GB"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19</a:t>
            </a:fld>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1156359761"/>
              </p:ext>
            </p:extLst>
          </p:nvPr>
        </p:nvGraphicFramePr>
        <p:xfrm>
          <a:off x="611560" y="1916832"/>
          <a:ext cx="7689444" cy="3087793"/>
        </p:xfrm>
        <a:graphic>
          <a:graphicData uri="http://schemas.openxmlformats.org/presentationml/2006/ole">
            <mc:AlternateContent xmlns:mc="http://schemas.openxmlformats.org/markup-compatibility/2006">
              <mc:Choice xmlns:v="urn:schemas-microsoft-com:vml" Requires="v">
                <p:oleObj spid="_x0000_s24616" name="Worksheet" r:id="rId3" imgW="9534547" imgH="3829127" progId="Excel.Sheet.12">
                  <p:link updateAutomatic="1"/>
                </p:oleObj>
              </mc:Choice>
              <mc:Fallback>
                <p:oleObj name="Worksheet" r:id="rId3" imgW="9534547" imgH="3829127" progId="Excel.Sheet.12">
                  <p:link updateAutomatic="1"/>
                  <p:pic>
                    <p:nvPicPr>
                      <p:cNvPr id="0" name=""/>
                      <p:cNvPicPr/>
                      <p:nvPr/>
                    </p:nvPicPr>
                    <p:blipFill>
                      <a:blip r:embed="rId4"/>
                      <a:stretch>
                        <a:fillRect/>
                      </a:stretch>
                    </p:blipFill>
                    <p:spPr>
                      <a:xfrm>
                        <a:off x="611560" y="1916832"/>
                        <a:ext cx="7689444" cy="3087793"/>
                      </a:xfrm>
                      <a:prstGeom prst="rect">
                        <a:avLst/>
                      </a:prstGeom>
                    </p:spPr>
                  </p:pic>
                </p:oleObj>
              </mc:Fallback>
            </mc:AlternateContent>
          </a:graphicData>
        </a:graphic>
      </p:graphicFrame>
    </p:spTree>
    <p:extLst>
      <p:ext uri="{BB962C8B-B14F-4D97-AF65-F5344CB8AC3E}">
        <p14:creationId xmlns:p14="http://schemas.microsoft.com/office/powerpoint/2010/main" val="2799928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B39F551-215C-44AA-A00A-FC946AAB88F3}" type="slidenum">
              <a:rPr lang="en-GB" smtClean="0"/>
              <a:t>2</a:t>
            </a:fld>
            <a:endParaRPr lang="en-GB" dirty="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54061"/>
            <a:ext cx="8136904"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827584" y="762800"/>
            <a:ext cx="2952328" cy="338554"/>
          </a:xfrm>
          <a:prstGeom prst="rect">
            <a:avLst/>
          </a:prstGeom>
          <a:noFill/>
        </p:spPr>
        <p:txBody>
          <a:bodyPr wrap="square" rtlCol="0">
            <a:spAutoFit/>
          </a:bodyPr>
          <a:lstStyle/>
          <a:p>
            <a:r>
              <a:rPr lang="en-GB" sz="1600" dirty="0" smtClean="0"/>
              <a:t>Directorate of Standards &amp; Ethics</a:t>
            </a:r>
            <a:endParaRPr lang="en-GB" sz="1600" dirty="0"/>
          </a:p>
        </p:txBody>
      </p:sp>
    </p:spTree>
    <p:extLst>
      <p:ext uri="{BB962C8B-B14F-4D97-AF65-F5344CB8AC3E}">
        <p14:creationId xmlns:p14="http://schemas.microsoft.com/office/powerpoint/2010/main" val="554964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B39F551-215C-44AA-A00A-FC946AAB88F3}" type="slidenum">
              <a:rPr lang="en-GB" smtClean="0"/>
              <a:t>20</a:t>
            </a:fld>
            <a:endParaRPr lang="en-GB" dirty="0"/>
          </a:p>
        </p:txBody>
      </p:sp>
      <p:graphicFrame>
        <p:nvGraphicFramePr>
          <p:cNvPr id="2" name="Object 1"/>
          <p:cNvGraphicFramePr>
            <a:graphicFrameLocks noChangeAspect="1"/>
          </p:cNvGraphicFramePr>
          <p:nvPr>
            <p:extLst>
              <p:ext uri="{D42A27DB-BD31-4B8C-83A1-F6EECF244321}">
                <p14:modId xmlns:p14="http://schemas.microsoft.com/office/powerpoint/2010/main" val="2332306581"/>
              </p:ext>
            </p:extLst>
          </p:nvPr>
        </p:nvGraphicFramePr>
        <p:xfrm>
          <a:off x="539551" y="1484784"/>
          <a:ext cx="8142023" cy="3106266"/>
        </p:xfrm>
        <a:graphic>
          <a:graphicData uri="http://schemas.openxmlformats.org/presentationml/2006/ole">
            <mc:AlternateContent xmlns:mc="http://schemas.openxmlformats.org/markup-compatibility/2006">
              <mc:Choice xmlns:v="urn:schemas-microsoft-com:vml" Requires="v">
                <p:oleObj spid="_x0000_s23593" name="Worksheet" r:id="rId3" imgW="9534547" imgH="3638563" progId="Excel.Sheet.12">
                  <p:link updateAutomatic="1"/>
                </p:oleObj>
              </mc:Choice>
              <mc:Fallback>
                <p:oleObj name="Worksheet" r:id="rId3" imgW="9534547" imgH="3638563" progId="Excel.Sheet.12">
                  <p:link updateAutomatic="1"/>
                  <p:pic>
                    <p:nvPicPr>
                      <p:cNvPr id="0" name=""/>
                      <p:cNvPicPr/>
                      <p:nvPr/>
                    </p:nvPicPr>
                    <p:blipFill>
                      <a:blip r:embed="rId4"/>
                      <a:stretch>
                        <a:fillRect/>
                      </a:stretch>
                    </p:blipFill>
                    <p:spPr>
                      <a:xfrm>
                        <a:off x="539551" y="1484784"/>
                        <a:ext cx="8142023" cy="3106266"/>
                      </a:xfrm>
                      <a:prstGeom prst="rect">
                        <a:avLst/>
                      </a:prstGeom>
                    </p:spPr>
                  </p:pic>
                </p:oleObj>
              </mc:Fallback>
            </mc:AlternateContent>
          </a:graphicData>
        </a:graphic>
      </p:graphicFrame>
    </p:spTree>
    <p:extLst>
      <p:ext uri="{BB962C8B-B14F-4D97-AF65-F5344CB8AC3E}">
        <p14:creationId xmlns:p14="http://schemas.microsoft.com/office/powerpoint/2010/main" val="716496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562074"/>
          </a:xfrm>
        </p:spPr>
        <p:txBody>
          <a:bodyPr>
            <a:normAutofit/>
          </a:bodyPr>
          <a:lstStyle/>
          <a:p>
            <a:r>
              <a:rPr lang="en-GB" sz="2000" u="sng" dirty="0" smtClean="0"/>
              <a:t>Complaint Comparison Against Same Period in previous Year</a:t>
            </a:r>
            <a:endParaRPr lang="en-GB" sz="2000"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21</a:t>
            </a:fld>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217780115"/>
              </p:ext>
            </p:extLst>
          </p:nvPr>
        </p:nvGraphicFramePr>
        <p:xfrm>
          <a:off x="2123728" y="825949"/>
          <a:ext cx="4952542" cy="5267347"/>
        </p:xfrm>
        <a:graphic>
          <a:graphicData uri="http://schemas.openxmlformats.org/presentationml/2006/ole">
            <mc:AlternateContent xmlns:mc="http://schemas.openxmlformats.org/markup-compatibility/2006">
              <mc:Choice xmlns:v="urn:schemas-microsoft-com:vml" Requires="v">
                <p:oleObj spid="_x0000_s28713" name="Worksheet" r:id="rId3" imgW="8515331" imgH="9058159" progId="Excel.Sheet.12">
                  <p:link updateAutomatic="1"/>
                </p:oleObj>
              </mc:Choice>
              <mc:Fallback>
                <p:oleObj name="Worksheet" r:id="rId3" imgW="8515331" imgH="9058159" progId="Excel.Sheet.12">
                  <p:link updateAutomatic="1"/>
                  <p:pic>
                    <p:nvPicPr>
                      <p:cNvPr id="0" name=""/>
                      <p:cNvPicPr/>
                      <p:nvPr/>
                    </p:nvPicPr>
                    <p:blipFill>
                      <a:blip r:embed="rId4"/>
                      <a:stretch>
                        <a:fillRect/>
                      </a:stretch>
                    </p:blipFill>
                    <p:spPr>
                      <a:xfrm>
                        <a:off x="2123728" y="825949"/>
                        <a:ext cx="4952542" cy="5267347"/>
                      </a:xfrm>
                      <a:prstGeom prst="rect">
                        <a:avLst/>
                      </a:prstGeom>
                    </p:spPr>
                  </p:pic>
                </p:oleObj>
              </mc:Fallback>
            </mc:AlternateContent>
          </a:graphicData>
        </a:graphic>
      </p:graphicFrame>
    </p:spTree>
    <p:extLst>
      <p:ext uri="{BB962C8B-B14F-4D97-AF65-F5344CB8AC3E}">
        <p14:creationId xmlns:p14="http://schemas.microsoft.com/office/powerpoint/2010/main" val="1340419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u="sng" dirty="0" smtClean="0"/>
              <a:t>Allegations Completed During the Period 01/12/2017 to 30/04/2018</a:t>
            </a:r>
            <a:endParaRPr lang="en-GB" sz="2000"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22</a:t>
            </a:fld>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1554144969"/>
              </p:ext>
            </p:extLst>
          </p:nvPr>
        </p:nvGraphicFramePr>
        <p:xfrm>
          <a:off x="683568" y="1340768"/>
          <a:ext cx="7736568" cy="4752528"/>
        </p:xfrm>
        <a:graphic>
          <a:graphicData uri="http://schemas.openxmlformats.org/presentationml/2006/ole">
            <mc:AlternateContent xmlns:mc="http://schemas.openxmlformats.org/markup-compatibility/2006">
              <mc:Choice xmlns:v="urn:schemas-microsoft-com:vml" Requires="v">
                <p:oleObj spid="_x0000_s29737" name="Worksheet" r:id="rId3" imgW="10858423" imgH="5457709" progId="Excel.Sheet.12">
                  <p:link updateAutomatic="1"/>
                </p:oleObj>
              </mc:Choice>
              <mc:Fallback>
                <p:oleObj name="Worksheet" r:id="rId3" imgW="10858423" imgH="5457709" progId="Excel.Sheet.12">
                  <p:link updateAutomatic="1"/>
                  <p:pic>
                    <p:nvPicPr>
                      <p:cNvPr id="0" name=""/>
                      <p:cNvPicPr/>
                      <p:nvPr/>
                    </p:nvPicPr>
                    <p:blipFill>
                      <a:blip r:embed="rId4"/>
                      <a:stretch>
                        <a:fillRect/>
                      </a:stretch>
                    </p:blipFill>
                    <p:spPr>
                      <a:xfrm>
                        <a:off x="683568" y="1340768"/>
                        <a:ext cx="7736568" cy="4752528"/>
                      </a:xfrm>
                      <a:prstGeom prst="rect">
                        <a:avLst/>
                      </a:prstGeom>
                    </p:spPr>
                  </p:pic>
                </p:oleObj>
              </mc:Fallback>
            </mc:AlternateContent>
          </a:graphicData>
        </a:graphic>
      </p:graphicFrame>
    </p:spTree>
    <p:extLst>
      <p:ext uri="{BB962C8B-B14F-4D97-AF65-F5344CB8AC3E}">
        <p14:creationId xmlns:p14="http://schemas.microsoft.com/office/powerpoint/2010/main" val="3791995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440160"/>
          </a:xfrm>
        </p:spPr>
        <p:txBody>
          <a:bodyPr>
            <a:normAutofit fontScale="90000"/>
          </a:bodyPr>
          <a:lstStyle/>
          <a:p>
            <a:r>
              <a:rPr lang="en-GB" u="sng" dirty="0" smtClean="0"/>
              <a:t>Live Complaints/Conducts</a:t>
            </a:r>
            <a:br>
              <a:rPr lang="en-GB" u="sng" dirty="0" smtClean="0"/>
            </a:br>
            <a:r>
              <a:rPr lang="en-GB" u="sng" dirty="0" smtClean="0"/>
              <a:t>(30/04/2018)</a:t>
            </a:r>
            <a:br>
              <a:rPr lang="en-GB" u="sng" dirty="0" smtClean="0"/>
            </a:br>
            <a:endParaRPr lang="en-GB" u="sng" dirty="0"/>
          </a:p>
        </p:txBody>
      </p:sp>
      <p:sp>
        <p:nvSpPr>
          <p:cNvPr id="3" name="Slide Number Placeholder 2"/>
          <p:cNvSpPr>
            <a:spLocks noGrp="1"/>
          </p:cNvSpPr>
          <p:nvPr>
            <p:ph type="sldNum" sz="quarter" idx="12"/>
          </p:nvPr>
        </p:nvSpPr>
        <p:spPr/>
        <p:txBody>
          <a:bodyPr/>
          <a:lstStyle/>
          <a:p>
            <a:fld id="{DB39F551-215C-44AA-A00A-FC946AAB88F3}" type="slidenum">
              <a:rPr lang="en-GB" smtClean="0"/>
              <a:t>23</a:t>
            </a:fld>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946727463"/>
              </p:ext>
            </p:extLst>
          </p:nvPr>
        </p:nvGraphicFramePr>
        <p:xfrm>
          <a:off x="2195736" y="2060848"/>
          <a:ext cx="4752528" cy="3479124"/>
        </p:xfrm>
        <a:graphic>
          <a:graphicData uri="http://schemas.openxmlformats.org/presentationml/2006/ole">
            <mc:AlternateContent xmlns:mc="http://schemas.openxmlformats.org/markup-compatibility/2006">
              <mc:Choice xmlns:v="urn:schemas-microsoft-com:vml" Requires="v">
                <p:oleObj spid="_x0000_s14387" name="Worksheet" r:id="rId4" imgW="1990670" imgH="1457209" progId="Excel.Sheet.12">
                  <p:link updateAutomatic="1"/>
                </p:oleObj>
              </mc:Choice>
              <mc:Fallback>
                <p:oleObj name="Worksheet" r:id="rId4" imgW="1990670" imgH="1457209" progId="Excel.Sheet.12">
                  <p:link updateAutomatic="1"/>
                  <p:pic>
                    <p:nvPicPr>
                      <p:cNvPr id="0" name=""/>
                      <p:cNvPicPr/>
                      <p:nvPr/>
                    </p:nvPicPr>
                    <p:blipFill>
                      <a:blip r:embed="rId5"/>
                      <a:stretch>
                        <a:fillRect/>
                      </a:stretch>
                    </p:blipFill>
                    <p:spPr>
                      <a:xfrm>
                        <a:off x="2195736" y="2060848"/>
                        <a:ext cx="4752528" cy="3479124"/>
                      </a:xfrm>
                      <a:prstGeom prst="rect">
                        <a:avLst/>
                      </a:prstGeom>
                    </p:spPr>
                  </p:pic>
                </p:oleObj>
              </mc:Fallback>
            </mc:AlternateContent>
          </a:graphicData>
        </a:graphic>
      </p:graphicFrame>
    </p:spTree>
    <p:extLst>
      <p:ext uri="{BB962C8B-B14F-4D97-AF65-F5344CB8AC3E}">
        <p14:creationId xmlns:p14="http://schemas.microsoft.com/office/powerpoint/2010/main" val="2962418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36912"/>
            <a:ext cx="8229600" cy="1143000"/>
          </a:xfrm>
        </p:spPr>
        <p:txBody>
          <a:bodyPr>
            <a:normAutofit fontScale="90000"/>
          </a:bodyPr>
          <a:lstStyle/>
          <a:p>
            <a:r>
              <a:rPr lang="en-GB" dirty="0" smtClean="0"/>
              <a:t>IOPC Data</a:t>
            </a:r>
            <a:br>
              <a:rPr lang="en-GB" dirty="0" smtClean="0"/>
            </a:br>
            <a:r>
              <a:rPr lang="en-GB" dirty="0" smtClean="0"/>
              <a:t>(01/04/2017 to 31/12/2017)</a:t>
            </a:r>
            <a:endParaRPr lang="en-GB" dirty="0"/>
          </a:p>
        </p:txBody>
      </p:sp>
      <p:sp>
        <p:nvSpPr>
          <p:cNvPr id="3" name="Slide Number Placeholder 2"/>
          <p:cNvSpPr>
            <a:spLocks noGrp="1"/>
          </p:cNvSpPr>
          <p:nvPr>
            <p:ph type="sldNum" sz="quarter" idx="12"/>
          </p:nvPr>
        </p:nvSpPr>
        <p:spPr/>
        <p:txBody>
          <a:bodyPr/>
          <a:lstStyle/>
          <a:p>
            <a:fld id="{DB39F551-215C-44AA-A00A-FC946AAB88F3}" type="slidenum">
              <a:rPr lang="en-GB" smtClean="0"/>
              <a:t>3</a:t>
            </a:fld>
            <a:endParaRPr lang="en-GB"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475955"/>
            <a:ext cx="1844625" cy="1918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2312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B39F551-215C-44AA-A00A-FC946AAB88F3}" type="slidenum">
              <a:rPr lang="en-GB" smtClean="0"/>
              <a:t>4</a:t>
            </a:fld>
            <a:endParaRPr lang="en-GB"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9034" y="404664"/>
            <a:ext cx="6715639" cy="6088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5766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0807" y="260648"/>
            <a:ext cx="8435280" cy="648072"/>
          </a:xfrm>
        </p:spPr>
        <p:txBody>
          <a:bodyPr>
            <a:normAutofit fontScale="90000"/>
          </a:bodyPr>
          <a:lstStyle/>
          <a:p>
            <a:r>
              <a:rPr lang="en-GB" sz="1400" b="1" u="sng" dirty="0"/>
              <a:t>Average number of  days to finalise is 454 days (If one complaint case (36 allegations) is removed from these figures the average number of days to finalise allegations by local investigations is 150 days, which takes the force within the top quartile</a:t>
            </a:r>
          </a:p>
        </p:txBody>
      </p:sp>
      <p:sp>
        <p:nvSpPr>
          <p:cNvPr id="2" name="Slide Number Placeholder 1"/>
          <p:cNvSpPr>
            <a:spLocks noGrp="1"/>
          </p:cNvSpPr>
          <p:nvPr>
            <p:ph type="sldNum" sz="quarter" idx="12"/>
          </p:nvPr>
        </p:nvSpPr>
        <p:spPr/>
        <p:txBody>
          <a:bodyPr/>
          <a:lstStyle/>
          <a:p>
            <a:fld id="{DB39F551-215C-44AA-A00A-FC946AAB88F3}" type="slidenum">
              <a:rPr lang="en-GB" smtClean="0"/>
              <a:t>5</a:t>
            </a:fld>
            <a:endParaRPr lang="en-GB"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052736"/>
            <a:ext cx="7632848"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7530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01071" y="476672"/>
            <a:ext cx="7772400" cy="576064"/>
          </a:xfrm>
        </p:spPr>
        <p:txBody>
          <a:bodyPr>
            <a:normAutofit/>
          </a:bodyPr>
          <a:lstStyle/>
          <a:p>
            <a:r>
              <a:rPr lang="en-GB" sz="2000" dirty="0"/>
              <a:t>At 78 days – Cleveland is the 7th best performing force in the country</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7228" y="1196752"/>
            <a:ext cx="7488832"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0102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B39F551-215C-44AA-A00A-FC946AAB88F3}" type="slidenum">
              <a:rPr lang="en-GB" smtClean="0"/>
              <a:t>7</a:t>
            </a:fld>
            <a:endParaRPr lang="en-GB"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498360"/>
            <a:ext cx="7128792" cy="5752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83394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76673"/>
            <a:ext cx="7772400" cy="1080120"/>
          </a:xfrm>
        </p:spPr>
        <p:txBody>
          <a:bodyPr>
            <a:normAutofit/>
          </a:bodyPr>
          <a:lstStyle/>
          <a:p>
            <a:r>
              <a:rPr lang="en-GB" sz="2000" dirty="0"/>
              <a:t>Cleveland recorded 87% of complaints within 10 working days of receipt. This is against a target of 90%</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340768"/>
            <a:ext cx="7920880" cy="5287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7788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B39F551-215C-44AA-A00A-FC946AAB88F3}" type="slidenum">
              <a:rPr lang="en-GB" smtClean="0"/>
              <a:t>9</a:t>
            </a:fld>
            <a:endParaRPr lang="en-GB"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49615"/>
            <a:ext cx="6636435"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744" y="3401943"/>
            <a:ext cx="6613896" cy="2979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2438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8162</TotalTime>
  <Words>603</Words>
  <Application>Microsoft Office PowerPoint</Application>
  <PresentationFormat>On-screen Show (4:3)</PresentationFormat>
  <Paragraphs>71</Paragraphs>
  <Slides>23</Slides>
  <Notes>14</Notes>
  <HiddenSlides>0</HiddenSlides>
  <MMClips>0</MMClips>
  <ScaleCrop>false</ScaleCrop>
  <HeadingPairs>
    <vt:vector size="6" baseType="variant">
      <vt:variant>
        <vt:lpstr>Theme</vt:lpstr>
      </vt:variant>
      <vt:variant>
        <vt:i4>2</vt:i4>
      </vt:variant>
      <vt:variant>
        <vt:lpstr>Links</vt:lpstr>
      </vt:variant>
      <vt:variant>
        <vt:i4>15</vt:i4>
      </vt:variant>
      <vt:variant>
        <vt:lpstr>Slide Titles</vt:lpstr>
      </vt:variant>
      <vt:variant>
        <vt:i4>23</vt:i4>
      </vt:variant>
    </vt:vector>
  </HeadingPairs>
  <TitlesOfParts>
    <vt:vector size="40" baseType="lpstr">
      <vt:lpstr>Office Theme</vt:lpstr>
      <vt:lpstr>Custom Design</vt:lpstr>
      <vt:lpstr>\\cleveland.police.cjx.gov.uk\root\Operational\Calcutta\Mark\2018 Enquiries\Reports\Audit Summary Report\June 2018\Audit Summary Statistical Data.xlsx!Page 4!R3C2:R17C18</vt:lpstr>
      <vt:lpstr>\\cleveland.police.cjx.gov.uk\root\Operational\Calcutta\Mark\2018 Enquiries\Reports\Audit Summary Report\June 2018\Audit Summary Statistical Data.xlsx!Page 4![Audit Summary Statistical Data.xlsx]Page 4 Chart 1</vt:lpstr>
      <vt:lpstr>\\cleveland.police.cjx.gov.uk\root\Operational\Calcutta\Mark\2018 Enquiries\Reports\Audit Summary Report\June 2018\Audit Summary Statistical Data.xlsx!Page 4![Audit Summary Statistical Data.xlsx]Page 4 Chart 2</vt:lpstr>
      <vt:lpstr>\\cleveland.police.cjx.gov.uk\root\Operational\Calcutta\Mark\2018 Enquiries\Reports\Audit Summary Report\June 2018\Audit Summary Statistical Data.xlsx!Page 4![Audit Summary Statistical Data.xlsx]Page 4 Chart 3</vt:lpstr>
      <vt:lpstr>\\cleveland.police.cjx.gov.uk\root\Operational\Calcutta\Mark\2018 Enquiries\Reports\Audit Summary Report\June 2018\Audit Summary Statistical Data.xlsx!Page 3![Audit Summary Statistical Data.xlsx]Page 3 Chart 6</vt:lpstr>
      <vt:lpstr>\\cleveland.police.cjx.gov.uk\root\Operational\Calcutta\Mark\2018 Enquiries\Reports\Audit Summary Report\June 2018\Audit Summary Statistical Data.xlsx!Page 3![Audit Summary Statistical Data.xlsx]Page 3 Chart 8</vt:lpstr>
      <vt:lpstr>\\cleveland.police.cjx.gov.uk\root\Operational\Calcutta\Mark\2018 Enquiries\Reports\Audit Summary Report\June 2018\Audit Summary Statistical Data.xlsx!Page 6!R1C1:R62C14</vt:lpstr>
      <vt:lpstr>\\cleveland.police.cjx.gov.uk\root\Operational\Calcutta\Mark\2018 Enquiries\Reports\Audit Summary Report\June 2018\Audit Summary Statistical Data.xlsx!Page 5![Audit Summary Statistical Data.xlsx]Page 5 Chart 10</vt:lpstr>
      <vt:lpstr>\\cleveland.police.cjx.gov.uk\root\Operational\Calcutta\Mark\2018 Enquiries\Reports\Audit Summary Report\June 2018\Audit Summary Statistical Data.xlsx!Page 7![Audit Summary Statistical Data.xlsx]Page 7 Chart 5</vt:lpstr>
      <vt:lpstr>\\cleveland.police.cjx.gov.uk\root\Operational\Calcutta\Mark\2018 Enquiries\Reports\Audit Summary Report\May 2018\Audit Summary Statistical Data.xlsx!Page 7!R1C1:R8C4</vt:lpstr>
      <vt:lpstr>\\cleveland.police.cjx.gov.uk\root\Operational\Calcutta\Mark\2018 Enquiries\Reports\Audit Summary Report\June 2018\Audit Summary Statistical Data.xlsx!Page 9!R2C1:R21C11</vt:lpstr>
      <vt:lpstr>\\cleveland.police.cjx.gov.uk\root\Operational\Calcutta\Mark\2018 Enquiries\Reports\Audit Summary Report\June 2018\Audit Summary Statistical Data.xlsx!Page 9!R22C1:R40C11</vt:lpstr>
      <vt:lpstr>\\cleveland.police.cjx.gov.uk\root\Operational\Calcutta\Mark\2018 Enquiries\Reports\Audit Summary Report\June 2018\Audit Summary Statistical Data.xlsx!Page 10!R3C2:R83C8</vt:lpstr>
      <vt:lpstr>\\cleveland.police.cjx.gov.uk\root\Operational\Calcutta\Mark\2018 Enquiries\Reports\Audit Summary Report\May 2018\Audit Summary Statistical Data.xlsx!Page 11!R3C1:R29C12</vt:lpstr>
      <vt:lpstr>\\cleveland.police.cjx.gov.uk\root\Operational\Calcutta\Mark\2018 Enquiries\Reports\Audit Summary Report\June 2018\Audit Summary Statistical Data.xlsx!Live!R2C1:R8C2</vt:lpstr>
      <vt:lpstr>Directorate of Standards &amp; Ethics</vt:lpstr>
      <vt:lpstr>PowerPoint Presentation</vt:lpstr>
      <vt:lpstr>IOPC Data (01/04/2017 to 31/12/2017)</vt:lpstr>
      <vt:lpstr>PowerPoint Presentation</vt:lpstr>
      <vt:lpstr>Average number of  days to finalise is 454 days (If one complaint case (36 allegations) is removed from these figures the average number of days to finalise allegations by local investigations is 150 days, which takes the force within the top quartile</vt:lpstr>
      <vt:lpstr>At 78 days – Cleveland is the 7th best performing force in the country</vt:lpstr>
      <vt:lpstr>PowerPoint Presentation</vt:lpstr>
      <vt:lpstr>Cleveland recorded 87% of complaints within 10 working days of receipt. This is against a target of 90%</vt:lpstr>
      <vt:lpstr>PowerPoint Presentation</vt:lpstr>
      <vt:lpstr>Cleveland Force Data – Complaints (01/12/2017 to 30/04/2018</vt:lpstr>
      <vt:lpstr>Summary</vt:lpstr>
      <vt:lpstr>Recorded Cases &amp; Complaints by Quarter (Calendar Year)</vt:lpstr>
      <vt:lpstr>Main Areas of Complaint</vt:lpstr>
      <vt:lpstr>PowerPoint Presentation</vt:lpstr>
      <vt:lpstr>PowerPoint Presentation</vt:lpstr>
      <vt:lpstr>Hearings, Meetings  &amp; Suspensions</vt:lpstr>
      <vt:lpstr>Investigations into misconduct / gross misconduct commenced during the quarter</vt:lpstr>
      <vt:lpstr>PowerPoint Presentation</vt:lpstr>
      <vt:lpstr>Ethnicity Data</vt:lpstr>
      <vt:lpstr>PowerPoint Presentation</vt:lpstr>
      <vt:lpstr>Complaint Comparison Against Same Period in previous Year</vt:lpstr>
      <vt:lpstr>Allegations Completed During the Period 01/12/2017 to 30/04/2018</vt:lpstr>
      <vt:lpstr>Live Complaints/Conducts (30/04/2018) </vt:lpstr>
    </vt:vector>
  </TitlesOfParts>
  <Company>Cleveland Police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Directorate of Standards &amp; Ethics</dc:title>
  <dc:creator>LEADBITTER, Mark (P2059)</dc:creator>
  <cp:lastModifiedBy>YATES, Jennifer (C8507)</cp:lastModifiedBy>
  <cp:revision>173</cp:revision>
  <cp:lastPrinted>2017-11-21T09:20:42Z</cp:lastPrinted>
  <dcterms:created xsi:type="dcterms:W3CDTF">2017-09-28T11:23:58Z</dcterms:created>
  <dcterms:modified xsi:type="dcterms:W3CDTF">2018-05-16T11:54:08Z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06cba1df-7310-4881-b062-2b0fbcd8d221</vt:lpwstr>
  </property>
  <property fmtid="{D5CDD505-2E9C-101B-9397-08002B2CF9AE}" pid="3" name="Classification">
    <vt:lpwstr>OFFICIAL</vt:lpwstr>
  </property>
</Properties>
</file>